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30"/>
  </p:notesMasterIdLst>
  <p:handoutMasterIdLst>
    <p:handoutMasterId r:id="rId31"/>
  </p:handoutMasterIdLst>
  <p:sldIdLst>
    <p:sldId id="265" r:id="rId5"/>
    <p:sldId id="313" r:id="rId6"/>
    <p:sldId id="314" r:id="rId7"/>
    <p:sldId id="315" r:id="rId8"/>
    <p:sldId id="316" r:id="rId9"/>
    <p:sldId id="318" r:id="rId10"/>
    <p:sldId id="317" r:id="rId11"/>
    <p:sldId id="319" r:id="rId12"/>
    <p:sldId id="320" r:id="rId13"/>
    <p:sldId id="321" r:id="rId14"/>
    <p:sldId id="323" r:id="rId15"/>
    <p:sldId id="324" r:id="rId16"/>
    <p:sldId id="325" r:id="rId17"/>
    <p:sldId id="322" r:id="rId18"/>
    <p:sldId id="327" r:id="rId19"/>
    <p:sldId id="309" r:id="rId20"/>
    <p:sldId id="284" r:id="rId21"/>
    <p:sldId id="310" r:id="rId22"/>
    <p:sldId id="276" r:id="rId23"/>
    <p:sldId id="328" r:id="rId24"/>
    <p:sldId id="282" r:id="rId25"/>
    <p:sldId id="329" r:id="rId26"/>
    <p:sldId id="330" r:id="rId27"/>
    <p:sldId id="331" r:id="rId28"/>
    <p:sldId id="31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000000"/>
    <a:srgbClr val="0D3144"/>
    <a:srgbClr val="32AA39"/>
    <a:srgbClr val="CC004B"/>
    <a:srgbClr val="7CB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37" autoAdjust="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040" y="168"/>
      </p:cViewPr>
      <p:guideLst>
        <p:guide orient="horz" pos="2160"/>
        <p:guide pos="288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30B4C-7AC3-3946-B25D-947E46DE9E3C}" type="datetimeFigureOut">
              <a:rPr lang="en-US" smtClean="0"/>
              <a:t>9/13/16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4CB72-9F88-4145-B1D7-882A731F4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03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7B612-D8F8-7E49-B2E1-40F3760575B2}" type="datetimeFigureOut">
              <a:rPr lang="en-US" smtClean="0"/>
              <a:t>9/13/16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E2DEB-0A09-9C42-BCCD-4270B20BC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9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E2DEB-0A09-9C42-BCCD-4270B20BCA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46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E2DEB-0A09-9C42-BCCD-4270B20BCA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01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E2DEB-0A09-9C42-BCCD-4270B20BCA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2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E2DEB-0A09-9C42-BCCD-4270B20BCA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7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E2DEB-0A09-9C42-BCCD-4270B20BCA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5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E2DEB-0A09-9C42-BCCD-4270B20BCA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26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E2DEB-0A09-9C42-BCCD-4270B20BCA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54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9/13/16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61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15196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“To reach this very </a:t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FF"/>
                </a:solidFill>
              </a:rPr>
              <a:t>young culture, we need </a:t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FF"/>
                </a:solidFill>
              </a:rPr>
              <a:t>to change our old church culture</a:t>
            </a:r>
            <a:r>
              <a:rPr lang="is-IS" b="1" i="1" dirty="0" smtClean="0">
                <a:solidFill>
                  <a:srgbClr val="FFFFFF"/>
                </a:solidFill>
              </a:rPr>
              <a:t>…now!</a:t>
            </a:r>
            <a:r>
              <a:rPr lang="is-IS" b="1" dirty="0" smtClean="0">
                <a:solidFill>
                  <a:srgbClr val="FFFFFF"/>
                </a:solidFill>
              </a:rPr>
              <a:t>”</a:t>
            </a:r>
            <a:r>
              <a:rPr lang="en-US" b="1" i="1" dirty="0">
                <a:solidFill>
                  <a:srgbClr val="FFFFFF"/>
                </a:solidFill>
              </a:rPr>
              <a:t/>
            </a:r>
            <a:br>
              <a:rPr lang="en-US" b="1" i="1" dirty="0">
                <a:solidFill>
                  <a:srgbClr val="FFFFFF"/>
                </a:solidFill>
              </a:rPr>
            </a:br>
            <a:r>
              <a:rPr lang="en-US" b="1" i="1" dirty="0" smtClean="0">
                <a:solidFill>
                  <a:srgbClr val="FFFFFF"/>
                </a:solidFill>
              </a:rPr>
              <a:t/>
            </a:r>
            <a:br>
              <a:rPr lang="en-US" b="1" i="1" dirty="0" smtClean="0">
                <a:solidFill>
                  <a:srgbClr val="FFFFFF"/>
                </a:solidFill>
              </a:rPr>
            </a:br>
            <a:r>
              <a:rPr lang="en-US" sz="2400" i="1" dirty="0" smtClean="0">
                <a:solidFill>
                  <a:srgbClr val="FFFFFF"/>
                </a:solidFill>
              </a:rPr>
              <a:t>Bishop </a:t>
            </a:r>
            <a:r>
              <a:rPr lang="en-US" sz="2400" i="1" dirty="0" err="1" smtClean="0">
                <a:solidFill>
                  <a:srgbClr val="FFFFFF"/>
                </a:solidFill>
              </a:rPr>
              <a:t>Burkat</a:t>
            </a:r>
            <a:endParaRPr lang="en-US" sz="24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5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C004B"/>
                </a:solidFill>
              </a:rPr>
              <a:t>Networking</a:t>
            </a:r>
            <a:endParaRPr lang="en-US" dirty="0">
              <a:solidFill>
                <a:srgbClr val="CC004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C004B"/>
                </a:solidFill>
              </a:rPr>
              <a:t>We can do </a:t>
            </a:r>
            <a:r>
              <a:rPr lang="en-US" i="1" dirty="0" smtClean="0">
                <a:solidFill>
                  <a:srgbClr val="CC004B"/>
                </a:solidFill>
              </a:rPr>
              <a:t>more</a:t>
            </a:r>
            <a:r>
              <a:rPr lang="en-US" dirty="0" smtClean="0">
                <a:solidFill>
                  <a:srgbClr val="CC004B"/>
                </a:solidFill>
              </a:rPr>
              <a:t> together</a:t>
            </a:r>
          </a:p>
          <a:p>
            <a:r>
              <a:rPr lang="en-US" dirty="0" smtClean="0">
                <a:solidFill>
                  <a:srgbClr val="CC004B"/>
                </a:solidFill>
              </a:rPr>
              <a:t>We are in this </a:t>
            </a:r>
            <a:r>
              <a:rPr lang="en-US" i="1" dirty="0" smtClean="0">
                <a:solidFill>
                  <a:srgbClr val="CC004B"/>
                </a:solidFill>
              </a:rPr>
              <a:t>together</a:t>
            </a:r>
            <a:endParaRPr lang="en-US" dirty="0">
              <a:solidFill>
                <a:srgbClr val="CC00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95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2AA39"/>
                </a:solidFill>
              </a:rPr>
              <a:t>Innovating</a:t>
            </a:r>
            <a:endParaRPr lang="en-US" dirty="0">
              <a:solidFill>
                <a:srgbClr val="32AA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2AA39"/>
                </a:solidFill>
              </a:rPr>
              <a:t>God invites us to do things in new ways</a:t>
            </a:r>
          </a:p>
          <a:p>
            <a:r>
              <a:rPr lang="en-US" dirty="0" smtClean="0">
                <a:solidFill>
                  <a:srgbClr val="32AA39"/>
                </a:solidFill>
              </a:rPr>
              <a:t>We must experiment – and learn from both success and failure</a:t>
            </a:r>
          </a:p>
          <a:p>
            <a:endParaRPr lang="en-US" dirty="0">
              <a:solidFill>
                <a:srgbClr val="32A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14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a skeptical culture</a:t>
            </a:r>
          </a:p>
          <a:p>
            <a:r>
              <a:rPr lang="en-US" dirty="0" smtClean="0"/>
              <a:t>In new languages</a:t>
            </a:r>
          </a:p>
          <a:p>
            <a:r>
              <a:rPr lang="en-US" dirty="0" smtClean="0"/>
              <a:t>With new media</a:t>
            </a:r>
          </a:p>
          <a:p>
            <a:r>
              <a:rPr lang="en-US" dirty="0" smtClean="0"/>
              <a:t>Requires new skills and approaches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857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68"/>
            <a:ext cx="8229600" cy="908647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7CBD31"/>
                </a:solidFill>
              </a:rPr>
              <a:t>They didn’t teach this in seminary</a:t>
            </a:r>
          </a:p>
          <a:p>
            <a:r>
              <a:rPr lang="en-US" dirty="0" smtClean="0">
                <a:solidFill>
                  <a:srgbClr val="7CBD31"/>
                </a:solidFill>
              </a:rPr>
              <a:t>Developing questions</a:t>
            </a:r>
          </a:p>
          <a:p>
            <a:r>
              <a:rPr lang="en-US" dirty="0" smtClean="0">
                <a:solidFill>
                  <a:srgbClr val="7CBD31"/>
                </a:solidFill>
              </a:rPr>
              <a:t>No tried-and-true answers</a:t>
            </a:r>
          </a:p>
          <a:p>
            <a:r>
              <a:rPr lang="en-US" dirty="0" smtClean="0">
                <a:solidFill>
                  <a:srgbClr val="7CBD31"/>
                </a:solidFill>
              </a:rPr>
              <a:t>We need to learn together</a:t>
            </a:r>
          </a:p>
          <a:p>
            <a:endParaRPr lang="en-US" dirty="0">
              <a:solidFill>
                <a:srgbClr val="7CBD31"/>
              </a:solidFill>
            </a:endParaRPr>
          </a:p>
          <a:p>
            <a:pPr marL="0" indent="0" algn="ctr">
              <a:buNone/>
            </a:pPr>
            <a:endParaRPr lang="en-US" sz="5400" b="1" dirty="0">
              <a:solidFill>
                <a:srgbClr val="7CBD3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5290" y="297168"/>
            <a:ext cx="8229600" cy="1102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7CBD31"/>
                </a:solidFill>
              </a:rPr>
              <a:t>Equipping</a:t>
            </a:r>
            <a:endParaRPr lang="en-US" dirty="0">
              <a:solidFill>
                <a:srgbClr val="7CB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409398" cy="625972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Do not remember the former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things,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or </a:t>
            </a:r>
            <a:r>
              <a:rPr lang="en-US" dirty="0">
                <a:solidFill>
                  <a:schemeClr val="bg1"/>
                </a:solidFill>
              </a:rPr>
              <a:t>consider the things of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old.</a:t>
            </a:r>
            <a:r>
              <a:rPr lang="sk-SK" b="1" dirty="0">
                <a:solidFill>
                  <a:schemeClr val="bg1"/>
                </a:solidFill>
              </a:rPr>
              <a:t/>
            </a:r>
            <a:br>
              <a:rPr lang="sk-SK" b="1" dirty="0">
                <a:solidFill>
                  <a:schemeClr val="bg1"/>
                </a:solidFill>
              </a:rPr>
            </a:br>
            <a:r>
              <a:rPr lang="sk-SK" dirty="0">
                <a:solidFill>
                  <a:schemeClr val="bg1"/>
                </a:solidFill>
              </a:rPr>
              <a:t>I </a:t>
            </a:r>
            <a:r>
              <a:rPr lang="sk-SK" dirty="0" err="1">
                <a:solidFill>
                  <a:schemeClr val="bg1"/>
                </a:solidFill>
              </a:rPr>
              <a:t>am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about</a:t>
            </a:r>
            <a:r>
              <a:rPr lang="sk-SK" dirty="0">
                <a:solidFill>
                  <a:schemeClr val="bg1"/>
                </a:solidFill>
              </a:rPr>
              <a:t> to do a new </a:t>
            </a:r>
            <a:r>
              <a:rPr lang="sk-SK" dirty="0" err="1">
                <a:solidFill>
                  <a:schemeClr val="bg1"/>
                </a:solidFill>
              </a:rPr>
              <a:t>thing</a:t>
            </a:r>
            <a:r>
              <a:rPr lang="sk-SK" dirty="0">
                <a:solidFill>
                  <a:schemeClr val="bg1"/>
                </a:solidFill>
              </a:rPr>
              <a:t>;</a:t>
            </a:r>
            <a:br>
              <a:rPr lang="sk-SK" dirty="0">
                <a:solidFill>
                  <a:schemeClr val="bg1"/>
                </a:solidFill>
              </a:rPr>
            </a:br>
            <a:r>
              <a:rPr lang="sk-SK" dirty="0">
                <a:solidFill>
                  <a:schemeClr val="bg1"/>
                </a:solidFill>
              </a:rPr>
              <a:t>   </a:t>
            </a:r>
            <a:r>
              <a:rPr lang="sk-SK" dirty="0" err="1" smtClean="0">
                <a:solidFill>
                  <a:schemeClr val="bg1"/>
                </a:solidFill>
              </a:rPr>
              <a:t>now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it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springs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forth</a:t>
            </a:r>
            <a:r>
              <a:rPr lang="sk-SK" dirty="0">
                <a:solidFill>
                  <a:schemeClr val="bg1"/>
                </a:solidFill>
              </a:rPr>
              <a:t>, do </a:t>
            </a:r>
            <a:r>
              <a:rPr lang="sk-SK" dirty="0" err="1" smtClean="0">
                <a:solidFill>
                  <a:schemeClr val="bg1"/>
                </a:solidFill>
              </a:rPr>
              <a:t>you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not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br>
              <a:rPr lang="sk-SK" dirty="0" smtClean="0">
                <a:solidFill>
                  <a:schemeClr val="bg1"/>
                </a:solidFill>
              </a:rPr>
            </a:br>
            <a:r>
              <a:rPr lang="sk-SK" dirty="0">
                <a:solidFill>
                  <a:schemeClr val="bg1"/>
                </a:solidFill>
              </a:rPr>
              <a:t>	</a:t>
            </a:r>
            <a:r>
              <a:rPr lang="sk-SK" dirty="0" err="1" smtClean="0">
                <a:solidFill>
                  <a:schemeClr val="bg1"/>
                </a:solidFill>
              </a:rPr>
              <a:t>perceive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it</a:t>
            </a:r>
            <a:r>
              <a:rPr lang="sk-SK" dirty="0">
                <a:solidFill>
                  <a:schemeClr val="bg1"/>
                </a:solidFill>
              </a:rPr>
              <a:t>?</a:t>
            </a:r>
            <a:br>
              <a:rPr lang="sk-SK" dirty="0">
                <a:solidFill>
                  <a:schemeClr val="bg1"/>
                </a:solidFill>
              </a:rPr>
            </a:br>
            <a:r>
              <a:rPr lang="sk-SK" dirty="0">
                <a:solidFill>
                  <a:schemeClr val="bg1"/>
                </a:solidFill>
              </a:rPr>
              <a:t>I </a:t>
            </a:r>
            <a:r>
              <a:rPr lang="sk-SK" dirty="0" err="1">
                <a:solidFill>
                  <a:schemeClr val="bg1"/>
                </a:solidFill>
              </a:rPr>
              <a:t>will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make</a:t>
            </a:r>
            <a:r>
              <a:rPr lang="sk-SK" dirty="0">
                <a:solidFill>
                  <a:schemeClr val="bg1"/>
                </a:solidFill>
              </a:rPr>
              <a:t> a </a:t>
            </a:r>
            <a:r>
              <a:rPr lang="sk-SK" dirty="0" err="1">
                <a:solidFill>
                  <a:schemeClr val="bg1"/>
                </a:solidFill>
              </a:rPr>
              <a:t>way</a:t>
            </a:r>
            <a:r>
              <a:rPr lang="sk-SK" dirty="0">
                <a:solidFill>
                  <a:schemeClr val="bg1"/>
                </a:solidFill>
              </a:rPr>
              <a:t> in </a:t>
            </a:r>
            <a:r>
              <a:rPr lang="sk-SK" dirty="0" err="1" smtClean="0">
                <a:solidFill>
                  <a:schemeClr val="bg1"/>
                </a:solidFill>
              </a:rPr>
              <a:t>the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 smtClean="0">
                <a:solidFill>
                  <a:schemeClr val="bg1"/>
                </a:solidFill>
              </a:rPr>
              <a:t>wilderness</a:t>
            </a:r>
            <a:r>
              <a:rPr lang="sk-SK" dirty="0">
                <a:solidFill>
                  <a:schemeClr val="bg1"/>
                </a:solidFill>
              </a:rPr>
              <a:t/>
            </a:r>
            <a:br>
              <a:rPr lang="sk-SK" dirty="0">
                <a:solidFill>
                  <a:schemeClr val="bg1"/>
                </a:solidFill>
              </a:rPr>
            </a:br>
            <a:r>
              <a:rPr lang="sk-SK" dirty="0">
                <a:solidFill>
                  <a:schemeClr val="bg1"/>
                </a:solidFill>
              </a:rPr>
              <a:t>    and </a:t>
            </a:r>
            <a:r>
              <a:rPr lang="sk-SK" dirty="0" err="1">
                <a:solidFill>
                  <a:schemeClr val="bg1"/>
                </a:solidFill>
              </a:rPr>
              <a:t>rivers</a:t>
            </a:r>
            <a:r>
              <a:rPr lang="sk-SK" dirty="0">
                <a:solidFill>
                  <a:schemeClr val="bg1"/>
                </a:solidFill>
              </a:rPr>
              <a:t> in </a:t>
            </a:r>
            <a:r>
              <a:rPr lang="sk-SK" dirty="0" err="1">
                <a:solidFill>
                  <a:schemeClr val="bg1"/>
                </a:solidFill>
              </a:rPr>
              <a:t>the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desert</a:t>
            </a:r>
            <a:r>
              <a:rPr lang="sk-SK" dirty="0" smtClean="0">
                <a:solidFill>
                  <a:schemeClr val="bg1"/>
                </a:solidFill>
              </a:rPr>
              <a:t>.</a:t>
            </a:r>
            <a:br>
              <a:rPr lang="sk-SK" dirty="0" smtClean="0">
                <a:solidFill>
                  <a:schemeClr val="bg1"/>
                </a:solidFill>
              </a:rPr>
            </a:br>
            <a:r>
              <a:rPr lang="sk-SK" dirty="0">
                <a:solidFill>
                  <a:schemeClr val="bg1"/>
                </a:solidFill>
              </a:rPr>
              <a:t/>
            </a:r>
            <a:br>
              <a:rPr lang="sk-SK" dirty="0">
                <a:solidFill>
                  <a:schemeClr val="bg1"/>
                </a:solidFill>
              </a:rPr>
            </a:br>
            <a:r>
              <a:rPr lang="sk-SK" sz="2700" i="1" dirty="0" err="1" smtClean="0">
                <a:solidFill>
                  <a:schemeClr val="bg1"/>
                </a:solidFill>
              </a:rPr>
              <a:t>Isaiah</a:t>
            </a:r>
            <a:r>
              <a:rPr lang="sk-SK" sz="2700" i="1" dirty="0" smtClean="0">
                <a:solidFill>
                  <a:schemeClr val="bg1"/>
                </a:solidFill>
              </a:rPr>
              <a:t> 43:18-19</a:t>
            </a:r>
            <a:endParaRPr lang="en-US" sz="27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47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Living into new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Forward Together in Faith raises funds to:</a:t>
            </a:r>
          </a:p>
          <a:p>
            <a:r>
              <a:rPr lang="en-US" dirty="0" smtClean="0"/>
              <a:t>Help equip leaders to network, innovate, and communicate better</a:t>
            </a:r>
          </a:p>
          <a:p>
            <a:r>
              <a:rPr lang="en-US" dirty="0" smtClean="0"/>
              <a:t>Support new kinds of ministry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It is NOT to support the regular Synod budget!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81280" y="6278880"/>
            <a:ext cx="3342640" cy="447040"/>
          </a:xfrm>
          <a:prstGeom prst="rect">
            <a:avLst/>
          </a:prstGeom>
          <a:solidFill>
            <a:srgbClr val="0D3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4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4971131"/>
          </a:xfrm>
        </p:spPr>
        <p:txBody>
          <a:bodyPr>
            <a:normAutofit/>
          </a:bodyPr>
          <a:lstStyle/>
          <a:p>
            <a:r>
              <a:rPr lang="en-US" dirty="0" smtClean="0"/>
              <a:t>It’s about culture change.</a:t>
            </a:r>
            <a:endParaRPr lang="en-US" sz="1800" i="1" dirty="0"/>
          </a:p>
        </p:txBody>
      </p:sp>
      <p:sp>
        <p:nvSpPr>
          <p:cNvPr id="4" name="Rectangle 3"/>
          <p:cNvSpPr/>
          <p:nvPr/>
        </p:nvSpPr>
        <p:spPr>
          <a:xfrm>
            <a:off x="81280" y="6278880"/>
            <a:ext cx="3342640" cy="447040"/>
          </a:xfrm>
          <a:prstGeom prst="rect">
            <a:avLst/>
          </a:prstGeom>
          <a:solidFill>
            <a:srgbClr val="0D3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5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mpaign Update 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54806"/>
            <a:ext cx="9173225" cy="516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8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706" y="399550"/>
            <a:ext cx="7362374" cy="2986946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smtClean="0"/>
              <a:t>We’re ready to take it to the next level…</a:t>
            </a:r>
            <a:br>
              <a:rPr lang="en-US" sz="5400" b="1" dirty="0" smtClean="0"/>
            </a:br>
            <a:r>
              <a:rPr lang="en-US" sz="5400" b="1" dirty="0" smtClean="0"/>
              <a:t>with </a:t>
            </a:r>
            <a:r>
              <a:rPr lang="en-US" sz="5400" b="1" i="1" u="sng" dirty="0" smtClean="0"/>
              <a:t>you</a:t>
            </a:r>
            <a:r>
              <a:rPr lang="en-US" sz="5400" b="1" i="1" dirty="0" smtClean="0"/>
              <a:t>r</a:t>
            </a:r>
            <a:r>
              <a:rPr lang="en-US" sz="5400" b="1" dirty="0" smtClean="0"/>
              <a:t> support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29179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288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God promises a future!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3752"/>
            <a:ext cx="9144000" cy="646271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74637"/>
            <a:ext cx="8229600" cy="5298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For surely I know the plans I have for you, says the Lord, plans for your welfare and not for harm, to give you a future with hope.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i="1" dirty="0" smtClean="0">
                <a:solidFill>
                  <a:schemeClr val="bg1"/>
                </a:solidFill>
              </a:rPr>
              <a:t>Jeremiah 29:11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25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$2.5 Million over three years</a:t>
            </a:r>
          </a:p>
          <a:p>
            <a:r>
              <a:rPr lang="en-US" dirty="0" smtClean="0"/>
              <a:t>Invested: More than $200,000 so far</a:t>
            </a:r>
          </a:p>
          <a:p>
            <a:r>
              <a:rPr lang="en-US" dirty="0" smtClean="0"/>
              <a:t>Raising funds for mission now</a:t>
            </a:r>
            <a:r>
              <a:rPr lang="is-IS" dirty="0" smtClean="0"/>
              <a:t>…</a:t>
            </a:r>
          </a:p>
          <a:p>
            <a:r>
              <a:rPr lang="is-IS" dirty="0" smtClean="0"/>
              <a:t>...and for later as God reveals new opportunities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81280" y="6278880"/>
            <a:ext cx="3342640" cy="447040"/>
          </a:xfrm>
          <a:prstGeom prst="rect">
            <a:avLst/>
          </a:prstGeom>
          <a:solidFill>
            <a:srgbClr val="0D31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6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706" y="399550"/>
            <a:ext cx="8229600" cy="2986946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smtClean="0"/>
              <a:t>How much we can do</a:t>
            </a:r>
            <a:br>
              <a:rPr lang="en-US" sz="5400" b="1" dirty="0" smtClean="0"/>
            </a:br>
            <a:r>
              <a:rPr lang="en-US" sz="5400" b="1" dirty="0" smtClean="0"/>
              <a:t>is up to you…</a:t>
            </a:r>
            <a:endParaRPr lang="en-US" sz="5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59706" y="3119172"/>
            <a:ext cx="6526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must raise funds to </a:t>
            </a:r>
            <a:endParaRPr lang="en-US" sz="2800" dirty="0" smtClean="0"/>
          </a:p>
          <a:p>
            <a:r>
              <a:rPr lang="en-US" sz="2800" dirty="0" smtClean="0"/>
              <a:t>move </a:t>
            </a:r>
            <a:r>
              <a:rPr lang="en-US" sz="2800" i="1" dirty="0" smtClean="0">
                <a:solidFill>
                  <a:srgbClr val="CC004B"/>
                </a:solidFill>
              </a:rPr>
              <a:t>FORWARD</a:t>
            </a:r>
            <a:endParaRPr lang="en-US" sz="2800" i="1" dirty="0">
              <a:solidFill>
                <a:srgbClr val="CC00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1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706" y="399550"/>
            <a:ext cx="8229600" cy="4038886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smtClean="0"/>
              <a:t>We’re asking you to make </a:t>
            </a:r>
            <a:r>
              <a:rPr lang="en-US" sz="5400" b="1" smtClean="0"/>
              <a:t>a commitment</a:t>
            </a:r>
            <a:br>
              <a:rPr lang="en-US" sz="5400" b="1" smtClean="0"/>
            </a:br>
            <a:r>
              <a:rPr lang="en-US" sz="5400" b="1" smtClean="0"/>
              <a:t>to the future of the church!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05017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706" y="399550"/>
            <a:ext cx="8229600" cy="4038886"/>
          </a:xfrm>
        </p:spPr>
        <p:txBody>
          <a:bodyPr>
            <a:normAutofit fontScale="90000"/>
          </a:bodyPr>
          <a:lstStyle/>
          <a:p>
            <a:pPr algn="l"/>
            <a:r>
              <a:rPr lang="en-US" sz="5400" b="1" dirty="0" smtClean="0"/>
              <a:t>God has richly blessed us.</a:t>
            </a:r>
            <a:br>
              <a:rPr lang="en-US" sz="5400" b="1" dirty="0" smtClean="0"/>
            </a:b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We can do this</a:t>
            </a:r>
            <a:br>
              <a:rPr lang="en-US" sz="5400" b="1" dirty="0" smtClean="0"/>
            </a:br>
            <a:r>
              <a:rPr lang="en-US" sz="5400" b="1" i="1" u="sng" dirty="0" smtClean="0"/>
              <a:t>together!</a:t>
            </a:r>
            <a:endParaRPr lang="en-US" sz="5400" b="1" u="sng" dirty="0"/>
          </a:p>
        </p:txBody>
      </p:sp>
    </p:spTree>
    <p:extLst>
      <p:ext uri="{BB962C8B-B14F-4D97-AF65-F5344CB8AC3E}">
        <p14:creationId xmlns:p14="http://schemas.microsoft.com/office/powerpoint/2010/main" val="51711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65874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solidFill>
                  <a:srgbClr val="FFFFFF"/>
                </a:solidFill>
              </a:rPr>
              <a:t>Thank You!</a:t>
            </a:r>
            <a:endParaRPr lang="en-US" sz="9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13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288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Thriving requires Adaptation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285" cy="6099524"/>
          </a:xfrm>
        </p:spPr>
      </p:pic>
    </p:spTree>
    <p:extLst>
      <p:ext uri="{BB962C8B-B14F-4D97-AF65-F5344CB8AC3E}">
        <p14:creationId xmlns:p14="http://schemas.microsoft.com/office/powerpoint/2010/main" val="213810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288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New gens = new methods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</p:spPr>
      </p:pic>
    </p:spTree>
    <p:extLst>
      <p:ext uri="{BB962C8B-B14F-4D97-AF65-F5344CB8AC3E}">
        <p14:creationId xmlns:p14="http://schemas.microsoft.com/office/powerpoint/2010/main" val="147628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288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Then</a:t>
            </a:r>
            <a:r>
              <a:rPr lang="is-IS" sz="3600" dirty="0" smtClean="0"/>
              <a:t>…</a:t>
            </a:r>
            <a:endParaRPr lang="en-US" sz="36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5" y="6092"/>
            <a:ext cx="9149285" cy="6099524"/>
          </a:xfrm>
        </p:spPr>
      </p:pic>
    </p:spTree>
    <p:extLst>
      <p:ext uri="{BB962C8B-B14F-4D97-AF65-F5344CB8AC3E}">
        <p14:creationId xmlns:p14="http://schemas.microsoft.com/office/powerpoint/2010/main" val="92357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288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Now</a:t>
            </a:r>
            <a:r>
              <a:rPr lang="is-IS" sz="3600" dirty="0" smtClean="0"/>
              <a:t>…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" y="0"/>
            <a:ext cx="9204655" cy="6136437"/>
          </a:xfrm>
        </p:spPr>
      </p:pic>
    </p:spTree>
    <p:extLst>
      <p:ext uri="{BB962C8B-B14F-4D97-AF65-F5344CB8AC3E}">
        <p14:creationId xmlns:p14="http://schemas.microsoft.com/office/powerpoint/2010/main" val="174860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288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Now</a:t>
            </a:r>
            <a:r>
              <a:rPr lang="is-IS" sz="3600" dirty="0" smtClean="0"/>
              <a:t>…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" y="0"/>
            <a:ext cx="9140793" cy="6105189"/>
          </a:xfrm>
        </p:spPr>
      </p:pic>
    </p:spTree>
    <p:extLst>
      <p:ext uri="{BB962C8B-B14F-4D97-AF65-F5344CB8AC3E}">
        <p14:creationId xmlns:p14="http://schemas.microsoft.com/office/powerpoint/2010/main" val="162695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288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Now</a:t>
            </a:r>
            <a:r>
              <a:rPr lang="is-IS" sz="3600" dirty="0" smtClean="0"/>
              <a:t>…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773" y="-150777"/>
            <a:ext cx="9476949" cy="6276941"/>
          </a:xfrm>
        </p:spPr>
      </p:pic>
    </p:spTree>
    <p:extLst>
      <p:ext uri="{BB962C8B-B14F-4D97-AF65-F5344CB8AC3E}">
        <p14:creationId xmlns:p14="http://schemas.microsoft.com/office/powerpoint/2010/main" val="92964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288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Culture is younger, more diverse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467" cy="6100068"/>
          </a:xfrm>
        </p:spPr>
      </p:pic>
    </p:spTree>
    <p:extLst>
      <p:ext uri="{BB962C8B-B14F-4D97-AF65-F5344CB8AC3E}">
        <p14:creationId xmlns:p14="http://schemas.microsoft.com/office/powerpoint/2010/main" val="79490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EPA FTIF">
      <a:dk1>
        <a:srgbClr val="004080"/>
      </a:dk1>
      <a:lt1>
        <a:sysClr val="window" lastClr="FFFFFF"/>
      </a:lt1>
      <a:dk2>
        <a:srgbClr val="004080"/>
      </a:dk2>
      <a:lt2>
        <a:srgbClr val="FF0F5C"/>
      </a:lt2>
      <a:accent1>
        <a:srgbClr val="008000"/>
      </a:accent1>
      <a:accent2>
        <a:srgbClr val="70C800"/>
      </a:accent2>
      <a:accent3>
        <a:srgbClr val="9BBB59"/>
      </a:accent3>
      <a:accent4>
        <a:srgbClr val="004080"/>
      </a:accent4>
      <a:accent5>
        <a:srgbClr val="004080"/>
      </a:accent5>
      <a:accent6>
        <a:srgbClr val="004080"/>
      </a:accent6>
      <a:hlink>
        <a:srgbClr val="408000"/>
      </a:hlink>
      <a:folHlink>
        <a:srgbClr val="E7005C"/>
      </a:folHlink>
    </a:clrScheme>
    <a:fontScheme name="Inspiration">
      <a:maj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4249</TotalTime>
  <Words>254</Words>
  <Application>Microsoft Macintosh PowerPoint</Application>
  <PresentationFormat>On-screen Show (4:3)</PresentationFormat>
  <Paragraphs>56</Paragraphs>
  <Slides>25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News Gothic MT</vt:lpstr>
      <vt:lpstr>Arial</vt:lpstr>
      <vt:lpstr>Office Theme</vt:lpstr>
      <vt:lpstr>PowerPoint Presentation</vt:lpstr>
      <vt:lpstr>God promises a future!</vt:lpstr>
      <vt:lpstr>Thriving requires Adaptation</vt:lpstr>
      <vt:lpstr>New gens = new methods</vt:lpstr>
      <vt:lpstr>Then…</vt:lpstr>
      <vt:lpstr>Now…</vt:lpstr>
      <vt:lpstr>Now…</vt:lpstr>
      <vt:lpstr>Now…</vt:lpstr>
      <vt:lpstr>Culture is younger, more diverse</vt:lpstr>
      <vt:lpstr>“To reach this very  young culture, we need  to change our old church culture…now!”  Bishop Burkat</vt:lpstr>
      <vt:lpstr>Networking</vt:lpstr>
      <vt:lpstr>Innovating</vt:lpstr>
      <vt:lpstr>Communicating</vt:lpstr>
      <vt:lpstr> </vt:lpstr>
      <vt:lpstr>Do not remember the former   things, or consider the things of   old. I am about to do a new thing;    now it springs forth, do you not   perceive it? I will make a way in the wilderness     and rivers in the desert.  Isaiah 43:18-19</vt:lpstr>
      <vt:lpstr>Living into new reality</vt:lpstr>
      <vt:lpstr>It’s about culture change.</vt:lpstr>
      <vt:lpstr>PowerPoint Presentation</vt:lpstr>
      <vt:lpstr>We’re ready to take it to the next level… with your support</vt:lpstr>
      <vt:lpstr>PowerPoint Presentation</vt:lpstr>
      <vt:lpstr>How much we can do is up to you…</vt:lpstr>
      <vt:lpstr>We’re asking you to make a commitment to the future of the church!</vt:lpstr>
      <vt:lpstr>God has richly blessed us.  We can do this together!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Bob Fisher</cp:lastModifiedBy>
  <cp:revision>82</cp:revision>
  <cp:lastPrinted>2016-09-13T12:49:12Z</cp:lastPrinted>
  <dcterms:created xsi:type="dcterms:W3CDTF">2010-04-12T23:12:02Z</dcterms:created>
  <dcterms:modified xsi:type="dcterms:W3CDTF">2016-09-13T12:49:27Z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